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257" r:id="rId3"/>
    <p:sldId id="258" r:id="rId4"/>
    <p:sldId id="260" r:id="rId5"/>
    <p:sldId id="271" r:id="rId6"/>
    <p:sldId id="276" r:id="rId7"/>
    <p:sldId id="263" r:id="rId8"/>
    <p:sldId id="272" r:id="rId9"/>
    <p:sldId id="262" r:id="rId10"/>
    <p:sldId id="277" r:id="rId11"/>
    <p:sldId id="275" r:id="rId12"/>
    <p:sldId id="267" r:id="rId13"/>
    <p:sldId id="265" r:id="rId14"/>
    <p:sldId id="268" r:id="rId15"/>
    <p:sldId id="274" r:id="rId16"/>
    <p:sldId id="266" r:id="rId17"/>
    <p:sldId id="269" r:id="rId18"/>
    <p:sldId id="270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9A9"/>
    <a:srgbClr val="FAE5FF"/>
    <a:srgbClr val="CCFF66"/>
    <a:srgbClr val="DDFFDD"/>
    <a:srgbClr val="644300"/>
    <a:srgbClr val="996600"/>
    <a:srgbClr val="0000CC"/>
    <a:srgbClr val="CC00FF"/>
    <a:srgbClr val="00FFFF"/>
    <a:srgbClr val="F8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9386-DC09-4AC2-B6C5-CD5113BD35F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DB2B0-9DE2-4442-B2A3-913E3AE1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7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বইটির বিক্রয়মূল্য কত? কত লাভ হল? এক টাকায় লাভ কত? শতকরা</a:t>
            </a:r>
            <a:r>
              <a:rPr lang="bn-IN" baseline="0" dirty="0" smtClean="0"/>
              <a:t> লাভ কত? প্রশ্নের মাধ্যমে শিক্ষার্থীদের নিকট থেকে উত্তর বের করার চেষ্টা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1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সময়-----২ মিনিট।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 প্রয়জনে শিক্ষক প্রশ্নত্তোরের মাধমে সঠিক উত্তর নির্ণয়ে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সমস্যাটি শিক্ষার্থীদের সাথে আলোচনার মাধ্যমে বোর্ডে সমাধান করতে সহায়তা করতে 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9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৫ মিনিট দেয়া যেতে পারে।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প্রশ্নত্তোরের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মাধ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সঠিক উত্তর নির্ণয়ে সহায়তা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4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সময়-৪ মিনিট। সঠিক</a:t>
            </a:r>
            <a:r>
              <a:rPr lang="bn-IN" baseline="0" dirty="0" smtClean="0"/>
              <a:t> উত্তর শিক্ষার্থীদের জানিয়ে দেওয়া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9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 – ৩ মিনিট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bn-IN" dirty="0" smtClean="0"/>
              <a:t>সঠিক</a:t>
            </a:r>
            <a:r>
              <a:rPr lang="bn-IN" baseline="0" dirty="0" smtClean="0"/>
              <a:t> </a:t>
            </a:r>
            <a:r>
              <a:rPr lang="bn-IN" baseline="0" dirty="0" smtClean="0"/>
              <a:t>উত্তর শিক্ষার্থীদের জানিয়ে দেওয়া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/>
              <a:t>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9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</a:t>
            </a:r>
            <a:r>
              <a:rPr lang="bn-IN" baseline="0" dirty="0" smtClean="0"/>
              <a:t>ধার</a:t>
            </a:r>
            <a:r>
              <a:rPr lang="en-US" baseline="0" dirty="0" err="1" smtClean="0"/>
              <a:t>ণা</a:t>
            </a:r>
            <a:r>
              <a:rPr lang="bn-IN" baseline="0" smtClean="0"/>
              <a:t> </a:t>
            </a:r>
            <a:r>
              <a:rPr lang="bn-IN" baseline="0" dirty="0" smtClean="0"/>
              <a:t>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96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শ্রেণির কাজ সমাপ্তঙহোষণা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0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স্লাতডটি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দোকানে বিক্রয়ের পরিমান কেমন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মালিককে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খুশি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দেখাচ্ছে কেন? সোনার মূল্যের কী পরিবর্তন হল? মালিক চিন্তিতি কেন? প্রশ্ন করে উত্তর জানার চেষ্টা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স্লাইডটি</a:t>
            </a:r>
            <a:r>
              <a:rPr lang="bn-IN" baseline="0" smtClean="0"/>
              <a:t> হাইড করে রাখা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প্রদত্ত কলমের ক্রয়মুল্য কত?  বিক্রয়মুল্য কত? ক্রয়মূল্য কাকে বলে? বিক্রয়মূল্য কাকে বলে?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 করে উত্তর জানার চেষ্টা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গরুর ক্রয়মূল্য কত? বিক্রয়মূল্য কত? কোন মূল্য বেশি?</a:t>
            </a:r>
            <a:r>
              <a:rPr lang="bn-IN" baseline="0" dirty="0" smtClean="0"/>
              <a:t> </a:t>
            </a:r>
            <a:r>
              <a:rPr lang="bn-IN" dirty="0" smtClean="0"/>
              <a:t>কখন</a:t>
            </a:r>
            <a:r>
              <a:rPr lang="bn-IN" baseline="0" dirty="0" smtClean="0"/>
              <a:t> লাভ হয়?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 করে উত্তর জানার চেষ্টা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9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কীসের</a:t>
            </a:r>
            <a:r>
              <a:rPr lang="bn-IN" baseline="0" dirty="0" smtClean="0"/>
              <a:t> দোকান? </a:t>
            </a:r>
            <a:r>
              <a:rPr lang="bn-IN" dirty="0" smtClean="0"/>
              <a:t>কোন মূল্য বেশি?</a:t>
            </a:r>
            <a:r>
              <a:rPr lang="bn-IN" baseline="0" dirty="0" smtClean="0"/>
              <a:t> মালিক হতাশ কেন? ক্ষতি কাকে বলে?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 করে উত্তর জানার চেষ্টা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লাভের সূত্র কী? বিক্রয় মূল্যের সুত্র কী? ক্রয়মূল্যের সূত্রকী?  প্রশ্নের মাধ্যমে শিক্ষার্থীদের নিকট থেকে উত্তর বের করার চেষ্টা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ক্ষতির সূত্র কী? ক্রয় মূল্যের সুত্র কী? বিক্রয়মূল্যের </a:t>
            </a:r>
            <a:r>
              <a:rPr lang="bn-IN" baseline="0" dirty="0" smtClean="0"/>
              <a:t>সূত্র</a:t>
            </a:r>
            <a:r>
              <a:rPr lang="en-US" baseline="0" dirty="0" smtClean="0"/>
              <a:t> </a:t>
            </a:r>
            <a:r>
              <a:rPr lang="bn-IN" baseline="0" dirty="0" smtClean="0"/>
              <a:t>কী</a:t>
            </a:r>
            <a:r>
              <a:rPr lang="bn-IN" baseline="0" dirty="0" smtClean="0"/>
              <a:t>?  প্রশ্নের মাধ্যমে শিক্ষার্থীদের নিকট থেকে উত্তর বের করার চেষ্টা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95300" y="1659285"/>
            <a:ext cx="8115300" cy="4031873"/>
          </a:xfrm>
          <a:prstGeom prst="rect">
            <a:avLst/>
          </a:prstGeom>
          <a:solidFill>
            <a:srgbClr val="F5E1F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646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2284" y="710625"/>
            <a:ext cx="429577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 = ক্রয়মূল্য - বিক্রয়মূল্য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7574" y="1701225"/>
            <a:ext cx="4326826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6144" y="2691825"/>
            <a:ext cx="433825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-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6" y="710624"/>
            <a:ext cx="3532438" cy="2565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68016" y="3048000"/>
            <a:ext cx="315567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10600" y="3505200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76" y="350520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2123" y="4343399"/>
            <a:ext cx="23262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76" y="4343400"/>
            <a:ext cx="28873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3362" y="3483343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5892" y="4343400"/>
            <a:ext cx="18085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302" y="5334000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2123" y="5344885"/>
            <a:ext cx="233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৫০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6083" y="5344884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92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74" y="403153"/>
            <a:ext cx="3437464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850" y="3408942"/>
            <a:ext cx="192342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2400" r="2300" b="50000"/>
          <a:stretch/>
        </p:blipFill>
        <p:spPr>
          <a:xfrm>
            <a:off x="440962" y="1508053"/>
            <a:ext cx="1895312" cy="9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850"/>
            <a:ext cx="1895312" cy="932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7" y="2503408"/>
            <a:ext cx="1936473" cy="905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6761018" y="1413972"/>
            <a:ext cx="1879643" cy="936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8" y="548222"/>
            <a:ext cx="1895312" cy="932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7" y="2303405"/>
            <a:ext cx="1879643" cy="1060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3364248"/>
            <a:ext cx="178266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" y="4114800"/>
            <a:ext cx="1956277" cy="1060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>
            <a:off x="412850" y="5165634"/>
            <a:ext cx="1923424" cy="1158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7798" y="4371625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6912" y="5452729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38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167" y="2743200"/>
            <a:ext cx="7315200" cy="156966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একজন বিক্রেতা ২৪ টাকা দরে  ১৫ কেজি আলু বিক্রয়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বিক্রেতার  ১২% টাকা লাভ হল।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কেজি আলুর ক্রয়মূল্য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260" y="464403"/>
            <a:ext cx="7359014" cy="830997"/>
          </a:xfrm>
          <a:prstGeom prst="rect">
            <a:avLst/>
          </a:prstGeom>
          <a:solidFill>
            <a:srgbClr val="F5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943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3494544"/>
            <a:ext cx="7907215" cy="2677656"/>
          </a:xfrm>
          <a:prstGeom prst="rect">
            <a:avLst/>
          </a:prstGeom>
          <a:solidFill>
            <a:srgbClr val="F8E0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নাবিল মিষ্টির দোকান থেকে ৪৫০ টাকা দরে ২ কেজি সন্দেশ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 করে ৫% হারে ভ্যাট প্রদান করল। সন্দেশ ক্রয় বাবদ সে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দোকানদারকে ১০০০ টাকার নোট দিল।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ক.মিষ্টির প্রকৃত বিক্রয়মূল্য কত?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বিক্রেতা তাকে কত টাকা ফেরত দিল?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বিক্রেতা ১০% লাভ করলে প্রতি কেজি মিষ্টির তৈরি মূল্য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/>
          <a:stretch/>
        </p:blipFill>
        <p:spPr>
          <a:xfrm>
            <a:off x="703385" y="762000"/>
            <a:ext cx="4249615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0"/>
            <a:ext cx="3562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96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154031"/>
            <a:ext cx="7924800" cy="2246769"/>
          </a:xfrm>
          <a:prstGeom prst="rect">
            <a:avLst/>
          </a:prstGeom>
          <a:solidFill>
            <a:srgbClr val="EFE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দ্রবের ক্রয় মূল্য 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টাকা ও বিক্রয় মূল্য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200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  এবং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ভ্যাটের হার ৫%।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ক্রয় ও বিক্রয়মূল্যের পার্থক্য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লাভের শতকরা হার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 ভ্যাট ও লাভের অনুপাত কত?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64403"/>
            <a:ext cx="7924800" cy="830997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71600"/>
            <a:ext cx="7962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11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799" cy="707886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04" y="1981199"/>
            <a:ext cx="431039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9801" y="1981199"/>
            <a:ext cx="346761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বিক্রয়মূল্য - 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04" y="3237132"/>
            <a:ext cx="4310396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ক্ষতি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801" y="3246154"/>
            <a:ext cx="3491661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ক্রয়মূল্য - বিক্রয়মূল্য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040" y="4419601"/>
            <a:ext cx="57711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বিনিয়োগে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টাকা বৃদ্ধি পেলে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8472" y="4419600"/>
            <a:ext cx="21297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লাভ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404" y="5638800"/>
            <a:ext cx="579838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বিনিয়োগে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টাকা কমে গেলে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8472" y="5638800"/>
            <a:ext cx="217781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ক্ষতি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58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1" y="1524000"/>
            <a:ext cx="7924800" cy="449580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6630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মিটার কাপড় ২০০ টাকা দরে ৫ মিটার কাপড় কিনে ২৩০ টাকা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দরে বিক্রয় করলে কত লাভ হবে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 টাকা    খ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১০০ টাকা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১৫০ টাকা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২০০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34605"/>
            <a:ext cx="77724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শাড়ীর দাম ২০০০ টাকা। ভ্যাটের হার ৫ টাকা  হলে, মোট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 টাকা ভ্যাট দিতে হবে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৪০ টাকা    খ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৬০ টাকা  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৮০ টাকা 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১০০ টাকা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4824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৩।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কমলা ২৫ টাকা দরে ক্রয় 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২৭ টাকা দরে বিক্রয় করলে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 ৫০ টাকা লাভ হয়। সে কতটি কমলা ক্রয় করেছিল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ক.    ২০টি        খ.    ২৫টি          গ.    ৩০টি         ঘ.    ৩৫টি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1" y="609600"/>
            <a:ext cx="7924799" cy="830997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1" y="2574369"/>
            <a:ext cx="1828799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01740" y="3981450"/>
            <a:ext cx="177546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14600" y="5334000"/>
            <a:ext cx="167640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/>
      <p:bldP spid="3" grpId="0" build="p"/>
      <p:bldP spid="4" grpId="0" build="p"/>
      <p:bldP spid="5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9170" y="838200"/>
            <a:ext cx="7326630" cy="4648200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ঘড়ি ৮১০ টাকায় বিক্রয় করলে 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হয় 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ও ১৫% লাভের অর্থ কী ?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ঘড়িটির ক্রয় মূল্য নির্ণয় কর।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ঘড়িটি কত টাকায় বিক্রয় করলে ১৫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লাভ হবে ?</a:t>
            </a:r>
          </a:p>
        </p:txBody>
      </p:sp>
    </p:spTree>
    <p:extLst>
      <p:ext uri="{BB962C8B-B14F-4D97-AF65-F5344CB8AC3E}">
        <p14:creationId xmlns:p14="http://schemas.microsoft.com/office/powerpoint/2010/main" val="335385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17260"/>
            <a:ext cx="6248400" cy="4069140"/>
          </a:xfrm>
          <a:prstGeom prst="rect">
            <a:avLst/>
          </a:prstGeom>
          <a:solidFill>
            <a:srgbClr val="FAE5FF"/>
          </a:solidFill>
          <a:ln w="12700">
            <a:solidFill>
              <a:schemeClr val="tx1"/>
            </a:solidFill>
          </a:ln>
        </p:spPr>
        <p:txBody>
          <a:bodyPr wrap="none" rtlCol="0">
            <a:prstTxWarp prst="textCirclePour">
              <a:avLst/>
            </a:prstTxWarp>
            <a:spAutoFit/>
          </a:bodyPr>
          <a:lstStyle/>
          <a:p>
            <a:r>
              <a:rPr lang="bn-BD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36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3058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</a:t>
            </a:r>
            <a:endParaRPr lang="en-US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রায়হানা তছলিম, সহযোগী অধ্যাপক,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আহসানুল আলম, সহকারী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, ফেনী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রাজিয়া বেগম, প্রভাষক,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058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0"/>
          <a:stretch/>
        </p:blipFill>
        <p:spPr>
          <a:xfrm>
            <a:off x="762000" y="609600"/>
            <a:ext cx="7620000" cy="5562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3961341" cy="156966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94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608269"/>
            <a:ext cx="4520460" cy="53969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দেবদাস কর্মকার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 মডেল বহুমুখী উচ্চ বিদ্যালয়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রাসেল স্কয়ার,শুক্রাবাদ,ঢাকা-১২০৭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০১৭১৫০১৬১৫৬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debdaskrmkr@yahoo.com</a:t>
            </a:r>
          </a:p>
          <a:p>
            <a:pPr algn="ctr"/>
            <a:endParaRPr lang="bn-IN" sz="32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7660" y="619155"/>
            <a:ext cx="3733214" cy="538609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দ্বি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তীয়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সমানুপাত,লাভ-ক্ষতি </a:t>
            </a:r>
            <a:endParaRPr lang="bn-BD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লাভ - ক্ষতি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১২/১০/২০১৪</a:t>
            </a:r>
            <a:endParaRPr lang="bn-IN" sz="24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49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7205"/>
            <a:ext cx="4114800" cy="29541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25872" y="2928104"/>
            <a:ext cx="2246128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বিক্রয় বৃদ্ধি পেয়েছে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3" name="Picture 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497205"/>
            <a:ext cx="4162425" cy="59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92480" y="2928104"/>
            <a:ext cx="1494320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 কমেছে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848600" y="3493761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V="1">
            <a:off x="3962400" y="2287506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3493761"/>
            <a:ext cx="4153435" cy="288323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229601" cy="707886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পাঠঃ লাভ - ক্ষতি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61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 animBg="1"/>
      <p:bldP spid="14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7239000" cy="5262979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লাভ ও ক্ষতি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লাভ ও ক্ষতি সংক্রান্ত তথ্য ব্যাখ্যা 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নির্ণয়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ক্ষতির শতকরা হার নির্ণয়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লাভ ও ক্ষতি সংক্রান্ত সমস্যার সমাধান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13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69607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606224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 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0629" y="3599297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 = ৭২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811" y="4590180"/>
            <a:ext cx="78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811" y="5486399"/>
            <a:ext cx="788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70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17" y="3886200"/>
            <a:ext cx="8159930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12000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6" y="4547175"/>
            <a:ext cx="8138160" cy="584775"/>
          </a:xfrm>
          <a:prstGeom prst="rect">
            <a:avLst/>
          </a:prstGeom>
          <a:solidFill>
            <a:srgbClr val="F8D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 ১৫০০০ টাকায়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9" y="5867400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 হলে লাভ হয়।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15" y="5206425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74" r="-26374"/>
          <a:stretch/>
        </p:blipFill>
        <p:spPr>
          <a:xfrm flipH="1">
            <a:off x="446316" y="533400"/>
            <a:ext cx="8159929" cy="3235624"/>
          </a:xfrm>
          <a:prstGeom prst="rect">
            <a:avLst/>
          </a:prstGeom>
          <a:solidFill>
            <a:srgbClr val="A9A9A9"/>
          </a:solidFill>
        </p:spPr>
      </p:pic>
    </p:spTree>
    <p:extLst>
      <p:ext uri="{BB962C8B-B14F-4D97-AF65-F5344CB8AC3E}">
        <p14:creationId xmlns:p14="http://schemas.microsoft.com/office/powerpoint/2010/main" val="1627576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36254"/>
            <a:ext cx="46958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6451" r="2758" b="5623"/>
          <a:stretch/>
        </p:blipFill>
        <p:spPr bwMode="auto">
          <a:xfrm>
            <a:off x="4240530" y="742951"/>
            <a:ext cx="4171950" cy="181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868" r="2206" b="8710"/>
          <a:stretch/>
        </p:blipFill>
        <p:spPr bwMode="auto">
          <a:xfrm>
            <a:off x="4050030" y="838200"/>
            <a:ext cx="4255770" cy="1722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6185" r="2779" b="6859"/>
          <a:stretch/>
        </p:blipFill>
        <p:spPr bwMode="auto">
          <a:xfrm>
            <a:off x="4038600" y="1066800"/>
            <a:ext cx="39243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9018" r="2332" b="7052"/>
          <a:stretch/>
        </p:blipFill>
        <p:spPr bwMode="auto">
          <a:xfrm>
            <a:off x="4107180" y="1447800"/>
            <a:ext cx="3589020" cy="13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4602" y="4836079"/>
            <a:ext cx="3592830" cy="1569660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 ক্ষতি হয়।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16" y="533399"/>
            <a:ext cx="5403984" cy="31085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199" y="3641942"/>
            <a:ext cx="195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32" y="4191000"/>
            <a:ext cx="182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৬৭০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36253"/>
            <a:ext cx="2775921" cy="3105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8375" y="3648761"/>
            <a:ext cx="18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1910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94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0017 0.437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0052 0.474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69 L -0.00625 0.4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1198 0.488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3" grpId="0"/>
      <p:bldP spid="13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1589" y="5334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 = বিক্রয়মূল্য - ক্রয়মুল্য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3018" y="1604872"/>
            <a:ext cx="4241867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638" y="25908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-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505200" cy="2642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85800" y="2387887"/>
            <a:ext cx="2667000" cy="66011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18018" y="3554849"/>
            <a:ext cx="2958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563" y="3554849"/>
            <a:ext cx="30283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3496" y="5435024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564" y="4494074"/>
            <a:ext cx="3028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১০০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63" y="5435025"/>
            <a:ext cx="3028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১২৫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3496" y="4469249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3960" y="3554849"/>
            <a:ext cx="16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7512" y="5435023"/>
            <a:ext cx="160653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5392" y="4494074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70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/>
      <p:bldP spid="13" grpId="0"/>
      <p:bldP spid="17" grpId="0"/>
      <p:bldP spid="18" grpId="0"/>
      <p:bldP spid="11" grpId="0"/>
      <p:bldP spid="16" grpId="0"/>
      <p:bldP spid="19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2314</TotalTime>
  <Words>1106</Words>
  <Application>Microsoft Office PowerPoint</Application>
  <PresentationFormat>On-screen Show (4:3)</PresentationFormat>
  <Paragraphs>160</Paragraphs>
  <Slides>19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NikoshBAN</vt:lpstr>
      <vt:lpstr>Symbol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D karmoker</cp:lastModifiedBy>
  <cp:revision>256</cp:revision>
  <dcterms:created xsi:type="dcterms:W3CDTF">2006-08-16T00:00:00Z</dcterms:created>
  <dcterms:modified xsi:type="dcterms:W3CDTF">2016-08-06T11:13:38Z</dcterms:modified>
</cp:coreProperties>
</file>